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Bitter Medium"/>
      <p:regular r:id="rId17"/>
    </p:embeddedFont>
    <p:embeddedFont>
      <p:font typeface="Bitter Medium"/>
      <p:regular r:id="rId18"/>
    </p:embeddedFont>
    <p:embeddedFont>
      <p:font typeface="Bitter Medium"/>
      <p:regular r:id="rId19"/>
    </p:embeddedFont>
    <p:embeddedFont>
      <p:font typeface="Bitter Medium"/>
      <p:regular r:id="rId20"/>
    </p:embeddedFont>
    <p:embeddedFont>
      <p:font typeface="Open Sans"/>
      <p:regular r:id="rId21"/>
    </p:embeddedFont>
    <p:embeddedFont>
      <p:font typeface="Open Sans"/>
      <p:regular r:id="rId22"/>
    </p:embeddedFont>
    <p:embeddedFont>
      <p:font typeface="Open Sans"/>
      <p:regular r:id="rId23"/>
    </p:embeddedFont>
    <p:embeddedFont>
      <p:font typeface="Open Sans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svg"/><Relationship Id="rId4" Type="http://schemas.openxmlformats.org/officeDocument/2006/relationships/image" Target="../media/image-10-4.png"/><Relationship Id="rId5" Type="http://schemas.openxmlformats.org/officeDocument/2006/relationships/image" Target="../media/image-10-5.svg"/><Relationship Id="rId6" Type="http://schemas.openxmlformats.org/officeDocument/2006/relationships/slideLayout" Target="../slideLayouts/slideLayout11.xml"/><Relationship Id="rId7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slideLayout" Target="../slideLayouts/slideLayout5.xml"/><Relationship Id="rId7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slideLayout" Target="../slideLayouts/slideLayout6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40887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Smart CanSat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45781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Real-Time Environmental &amp; Motion Monitoring System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195405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921669" y="2793325"/>
            <a:ext cx="4870966" cy="4885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800"/>
              </a:lnSpc>
              <a:buNone/>
            </a:pPr>
            <a:r>
              <a:rPr lang="en-US" sz="305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Conclusion &amp; Future Scope</a:t>
            </a:r>
            <a:endParaRPr lang="en-US" sz="3050" dirty="0"/>
          </a:p>
        </p:txBody>
      </p:sp>
      <p:sp>
        <p:nvSpPr>
          <p:cNvPr id="4" name="Shape 1"/>
          <p:cNvSpPr/>
          <p:nvPr/>
        </p:nvSpPr>
        <p:spPr>
          <a:xfrm>
            <a:off x="1921669" y="3443407"/>
            <a:ext cx="5339596" cy="1635681"/>
          </a:xfrm>
          <a:prstGeom prst="roundRect">
            <a:avLst>
              <a:gd name="adj" fmla="val 4014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2085618" y="3607356"/>
            <a:ext cx="468987" cy="468987"/>
          </a:xfrm>
          <a:prstGeom prst="roundRect">
            <a:avLst>
              <a:gd name="adj" fmla="val 19495392"/>
            </a:avLst>
          </a:prstGeom>
          <a:solidFill>
            <a:srgbClr val="D2600F"/>
          </a:solidFill>
          <a:ln/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14563" y="3736300"/>
            <a:ext cx="210979" cy="210979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2085618" y="4183975"/>
            <a:ext cx="1954054" cy="2441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Scalable Design</a:t>
            </a:r>
            <a:endParaRPr lang="en-US" sz="1500" dirty="0"/>
          </a:p>
        </p:txBody>
      </p:sp>
      <p:sp>
        <p:nvSpPr>
          <p:cNvPr id="8" name="Text 4"/>
          <p:cNvSpPr/>
          <p:nvPr/>
        </p:nvSpPr>
        <p:spPr>
          <a:xfrm>
            <a:off x="2085618" y="4492704"/>
            <a:ext cx="5011698" cy="4224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Modular architecture supports additional sensors and enhanced capabilities</a:t>
            </a:r>
            <a:endParaRPr lang="en-US" sz="1200" dirty="0"/>
          </a:p>
        </p:txBody>
      </p:sp>
      <p:sp>
        <p:nvSpPr>
          <p:cNvPr id="9" name="Shape 5"/>
          <p:cNvSpPr/>
          <p:nvPr/>
        </p:nvSpPr>
        <p:spPr>
          <a:xfrm>
            <a:off x="7368897" y="3443407"/>
            <a:ext cx="5339715" cy="1635681"/>
          </a:xfrm>
          <a:prstGeom prst="roundRect">
            <a:avLst>
              <a:gd name="adj" fmla="val 4014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10" name="Shape 6"/>
          <p:cNvSpPr/>
          <p:nvPr/>
        </p:nvSpPr>
        <p:spPr>
          <a:xfrm>
            <a:off x="7532846" y="3607356"/>
            <a:ext cx="468987" cy="468987"/>
          </a:xfrm>
          <a:prstGeom prst="roundRect">
            <a:avLst>
              <a:gd name="adj" fmla="val 19495392"/>
            </a:avLst>
          </a:prstGeom>
          <a:solidFill>
            <a:srgbClr val="D2600F"/>
          </a:solidFill>
          <a:ln/>
        </p:spPr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61791" y="3736300"/>
            <a:ext cx="210979" cy="210979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7532846" y="4183975"/>
            <a:ext cx="1954054" cy="2441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Low-Cost Solution</a:t>
            </a:r>
            <a:endParaRPr lang="en-US" sz="1500" dirty="0"/>
          </a:p>
        </p:txBody>
      </p:sp>
      <p:sp>
        <p:nvSpPr>
          <p:cNvPr id="13" name="Text 8"/>
          <p:cNvSpPr/>
          <p:nvPr/>
        </p:nvSpPr>
        <p:spPr>
          <a:xfrm>
            <a:off x="7532846" y="4492704"/>
            <a:ext cx="5011817" cy="4224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Complete system under $50 makes aerospace accessible to student teams</a:t>
            </a:r>
            <a:endParaRPr lang="en-US" sz="1200" dirty="0"/>
          </a:p>
        </p:txBody>
      </p:sp>
      <p:sp>
        <p:nvSpPr>
          <p:cNvPr id="14" name="Text 9"/>
          <p:cNvSpPr/>
          <p:nvPr/>
        </p:nvSpPr>
        <p:spPr>
          <a:xfrm>
            <a:off x="1921669" y="5240655"/>
            <a:ext cx="2278618" cy="2441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Next Phase Development</a:t>
            </a:r>
            <a:endParaRPr lang="en-US" sz="1500" dirty="0"/>
          </a:p>
        </p:txBody>
      </p:sp>
      <p:sp>
        <p:nvSpPr>
          <p:cNvPr id="15" name="Text 10"/>
          <p:cNvSpPr/>
          <p:nvPr/>
        </p:nvSpPr>
        <p:spPr>
          <a:xfrm>
            <a:off x="1921669" y="5646420"/>
            <a:ext cx="10786943" cy="8450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650"/>
              </a:lnSpc>
              <a:buSzPct val="100000"/>
              <a:buChar char="•"/>
            </a:pPr>
            <a:r>
              <a:rPr lang="en-US" sz="12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BMP280 barometric sensor for altitude measurement and vertical velocity</a:t>
            </a:r>
            <a:endParaRPr lang="en-US" sz="1200" dirty="0"/>
          </a:p>
          <a:p>
            <a:pPr algn="l" marL="342900" indent="-342900">
              <a:lnSpc>
                <a:spcPts val="1650"/>
              </a:lnSpc>
              <a:buSzPct val="100000"/>
              <a:buChar char="•"/>
            </a:pPr>
            <a:r>
              <a:rPr lang="en-US" sz="12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GPS module integration for position tracking and trajectory mapping</a:t>
            </a:r>
            <a:endParaRPr lang="en-US" sz="1200" dirty="0"/>
          </a:p>
          <a:p>
            <a:pPr algn="l" marL="342900" indent="-342900">
              <a:lnSpc>
                <a:spcPts val="1650"/>
              </a:lnSpc>
              <a:buSzPct val="100000"/>
              <a:buChar char="•"/>
            </a:pPr>
            <a:r>
              <a:rPr lang="en-US" sz="12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SD card data logging as backup to telemetry system</a:t>
            </a:r>
            <a:endParaRPr lang="en-US" sz="1200" dirty="0"/>
          </a:p>
          <a:p>
            <a:pPr algn="l" marL="342900" indent="-342900">
              <a:lnSpc>
                <a:spcPts val="1650"/>
              </a:lnSpc>
              <a:buSzPct val="100000"/>
              <a:buChar char="•"/>
            </a:pPr>
            <a:r>
              <a:rPr lang="en-US" sz="12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Custom PCB design to reduce size, weight, and improve reliability</a:t>
            </a:r>
            <a:endParaRPr lang="en-US" sz="1200" dirty="0"/>
          </a:p>
        </p:txBody>
      </p:sp>
      <p:sp>
        <p:nvSpPr>
          <p:cNvPr id="16" name="Text 11"/>
          <p:cNvSpPr/>
          <p:nvPr/>
        </p:nvSpPr>
        <p:spPr>
          <a:xfrm>
            <a:off x="2156103" y="6733889"/>
            <a:ext cx="10552509" cy="4224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Our Smart CanSat demonstrates practical, scalable, and affordable aerospace telemetry innovation for the next generation of engineers.</a:t>
            </a:r>
            <a:endParaRPr lang="en-US" sz="1200" dirty="0"/>
          </a:p>
        </p:txBody>
      </p:sp>
      <p:sp>
        <p:nvSpPr>
          <p:cNvPr id="17" name="Shape 12"/>
          <p:cNvSpPr/>
          <p:nvPr/>
        </p:nvSpPr>
        <p:spPr>
          <a:xfrm>
            <a:off x="1921669" y="6612684"/>
            <a:ext cx="22860" cy="664845"/>
          </a:xfrm>
          <a:prstGeom prst="rect">
            <a:avLst/>
          </a:prstGeom>
          <a:solidFill>
            <a:srgbClr val="D2600F"/>
          </a:solidFill>
          <a:ln/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0329" y="1031081"/>
            <a:ext cx="5216604" cy="6519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100"/>
              </a:lnSpc>
              <a:buNone/>
            </a:pPr>
            <a:r>
              <a:rPr lang="en-US" sz="410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The Challenge</a:t>
            </a:r>
            <a:endParaRPr lang="en-US" sz="41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0329" y="2245519"/>
            <a:ext cx="8382119" cy="467832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9629180" y="2162889"/>
            <a:ext cx="4278392" cy="6519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Limited Access to Aerospace Data Systems</a:t>
            </a:r>
            <a:endParaRPr lang="en-US" sz="2050" dirty="0"/>
          </a:p>
        </p:txBody>
      </p:sp>
      <p:sp>
        <p:nvSpPr>
          <p:cNvPr id="5" name="Text 2"/>
          <p:cNvSpPr/>
          <p:nvPr/>
        </p:nvSpPr>
        <p:spPr>
          <a:xfrm>
            <a:off x="9629180" y="3006804"/>
            <a:ext cx="4278392" cy="22436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6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Students and academic teams face significant barriers when exploring atmospheric science and aerospace engineering. Professional-grade data collection systems are prohibitively expensive, and opportunities for hands-on telemetry experience remain scarce.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9629180" y="5423178"/>
            <a:ext cx="4278392" cy="16025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6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Our project addresses three critical gaps: the need for affordable atmospheric monitoring solutions, accessible student-level aerospace platforms, and real-time wireless data transmission capabilities.</a:t>
            </a:r>
            <a:endParaRPr lang="en-US" sz="16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861185" y="442674"/>
            <a:ext cx="3952042" cy="4938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850"/>
              </a:lnSpc>
              <a:buNone/>
            </a:pPr>
            <a:r>
              <a:rPr lang="en-US" sz="310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Our Solution</a:t>
            </a:r>
            <a:endParaRPr lang="en-US" sz="3100" dirty="0"/>
          </a:p>
        </p:txBody>
      </p:sp>
      <p:sp>
        <p:nvSpPr>
          <p:cNvPr id="3" name="Shape 1"/>
          <p:cNvSpPr/>
          <p:nvPr/>
        </p:nvSpPr>
        <p:spPr>
          <a:xfrm>
            <a:off x="1861185" y="1156811"/>
            <a:ext cx="3562469" cy="1288018"/>
          </a:xfrm>
          <a:prstGeom prst="roundRect">
            <a:avLst>
              <a:gd name="adj" fmla="val 5155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2026801" y="1322427"/>
            <a:ext cx="1975961" cy="2470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5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Compact Design</a:t>
            </a:r>
            <a:endParaRPr lang="en-US" sz="1550" dirty="0"/>
          </a:p>
        </p:txBody>
      </p:sp>
      <p:sp>
        <p:nvSpPr>
          <p:cNvPr id="5" name="Text 3"/>
          <p:cNvSpPr/>
          <p:nvPr/>
        </p:nvSpPr>
        <p:spPr>
          <a:xfrm>
            <a:off x="2026801" y="1635562"/>
            <a:ext cx="3231237" cy="6436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Cylindrical CanSat prototype fits standard deployment mechanisms while housing all sensors and electronics</a:t>
            </a:r>
            <a:endParaRPr lang="en-US" sz="1200" dirty="0"/>
          </a:p>
        </p:txBody>
      </p:sp>
      <p:sp>
        <p:nvSpPr>
          <p:cNvPr id="6" name="Shape 4"/>
          <p:cNvSpPr/>
          <p:nvPr/>
        </p:nvSpPr>
        <p:spPr>
          <a:xfrm>
            <a:off x="5533787" y="1156811"/>
            <a:ext cx="3562588" cy="1288018"/>
          </a:xfrm>
          <a:prstGeom prst="roundRect">
            <a:avLst>
              <a:gd name="adj" fmla="val 5155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5699403" y="1322427"/>
            <a:ext cx="2027873" cy="2470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5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Real-Time Monitoring</a:t>
            </a:r>
            <a:endParaRPr lang="en-US" sz="1550" dirty="0"/>
          </a:p>
        </p:txBody>
      </p:sp>
      <p:sp>
        <p:nvSpPr>
          <p:cNvPr id="8" name="Text 6"/>
          <p:cNvSpPr/>
          <p:nvPr/>
        </p:nvSpPr>
        <p:spPr>
          <a:xfrm>
            <a:off x="5699403" y="1635562"/>
            <a:ext cx="3231356" cy="4291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Continuous environmental and motion data collection during flight.</a:t>
            </a:r>
            <a:endParaRPr lang="en-US" sz="1200" dirty="0"/>
          </a:p>
        </p:txBody>
      </p:sp>
      <p:sp>
        <p:nvSpPr>
          <p:cNvPr id="9" name="Shape 7"/>
          <p:cNvSpPr/>
          <p:nvPr/>
        </p:nvSpPr>
        <p:spPr>
          <a:xfrm>
            <a:off x="9206508" y="1156811"/>
            <a:ext cx="3562588" cy="1288018"/>
          </a:xfrm>
          <a:prstGeom prst="roundRect">
            <a:avLst>
              <a:gd name="adj" fmla="val 5155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9372124" y="1322427"/>
            <a:ext cx="1975961" cy="2470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5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Wireless Telemetry</a:t>
            </a:r>
            <a:endParaRPr lang="en-US" sz="1550" dirty="0"/>
          </a:p>
        </p:txBody>
      </p:sp>
      <p:sp>
        <p:nvSpPr>
          <p:cNvPr id="11" name="Text 9"/>
          <p:cNvSpPr/>
          <p:nvPr/>
        </p:nvSpPr>
        <p:spPr>
          <a:xfrm>
            <a:off x="9372124" y="1635562"/>
            <a:ext cx="3231356" cy="6436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433 MHz RF transmission sends structured data packets to ground station for live analysis</a:t>
            </a:r>
            <a:endParaRPr lang="en-US" sz="1200" dirty="0"/>
          </a:p>
        </p:txBody>
      </p:sp>
      <p:pic>
        <p:nvPicPr>
          <p:cNvPr id="1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06072" y="2568773"/>
            <a:ext cx="10818019" cy="4664988"/>
          </a:xfrm>
          <a:prstGeom prst="rect">
            <a:avLst/>
          </a:prstGeom>
        </p:spPr>
      </p:pic>
      <p:sp>
        <p:nvSpPr>
          <p:cNvPr id="13" name="Text 10"/>
          <p:cNvSpPr/>
          <p:nvPr/>
        </p:nvSpPr>
        <p:spPr>
          <a:xfrm>
            <a:off x="2634003" y="6349105"/>
            <a:ext cx="2454248" cy="3067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FFFFFF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Ground Station</a:t>
            </a:r>
            <a:endParaRPr lang="en-US" sz="1900" dirty="0"/>
          </a:p>
        </p:txBody>
      </p:sp>
      <p:sp>
        <p:nvSpPr>
          <p:cNvPr id="14" name="Text 11"/>
          <p:cNvSpPr/>
          <p:nvPr/>
        </p:nvSpPr>
        <p:spPr>
          <a:xfrm>
            <a:off x="2634003" y="5269236"/>
            <a:ext cx="2454248" cy="3067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FFFFFF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RF Module</a:t>
            </a:r>
            <a:endParaRPr lang="en-US" sz="1900" dirty="0"/>
          </a:p>
        </p:txBody>
      </p:sp>
      <p:sp>
        <p:nvSpPr>
          <p:cNvPr id="15" name="Text 12"/>
          <p:cNvSpPr/>
          <p:nvPr/>
        </p:nvSpPr>
        <p:spPr>
          <a:xfrm>
            <a:off x="2634003" y="4200274"/>
            <a:ext cx="2454248" cy="3067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FFFFFF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Arduino</a:t>
            </a:r>
            <a:endParaRPr lang="en-US" sz="1900" dirty="0"/>
          </a:p>
        </p:txBody>
      </p:sp>
      <p:sp>
        <p:nvSpPr>
          <p:cNvPr id="16" name="Text 13"/>
          <p:cNvSpPr/>
          <p:nvPr/>
        </p:nvSpPr>
        <p:spPr>
          <a:xfrm>
            <a:off x="2634003" y="3120405"/>
            <a:ext cx="2454248" cy="3067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FFFFFF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Sensors</a:t>
            </a:r>
            <a:endParaRPr lang="en-US" sz="1900" dirty="0"/>
          </a:p>
        </p:txBody>
      </p:sp>
      <p:sp>
        <p:nvSpPr>
          <p:cNvPr id="17" name="Text 14"/>
          <p:cNvSpPr/>
          <p:nvPr/>
        </p:nvSpPr>
        <p:spPr>
          <a:xfrm>
            <a:off x="1861185" y="7357705"/>
            <a:ext cx="10907911" cy="4291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system creates a complete data pipeline from atmospheric measurement to real-time visualization, demonstrating practical aerospace telemetry principles at student budget levels.</a:t>
            </a:r>
            <a:endParaRPr lang="en-US" sz="12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9136" y="577810"/>
            <a:ext cx="5462111" cy="6331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950"/>
              </a:lnSpc>
              <a:buNone/>
            </a:pPr>
            <a:r>
              <a:rPr lang="en-US" sz="395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Hardware Architecture</a:t>
            </a:r>
            <a:endParaRPr lang="en-US" sz="39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9136" y="1572935"/>
            <a:ext cx="1013103" cy="121574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903214" y="1775460"/>
            <a:ext cx="2532817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Arduino Uno</a:t>
            </a:r>
            <a:endParaRPr lang="en-US" sz="1950" dirty="0"/>
          </a:p>
        </p:txBody>
      </p:sp>
      <p:sp>
        <p:nvSpPr>
          <p:cNvPr id="5" name="Text 2"/>
          <p:cNvSpPr/>
          <p:nvPr/>
        </p:nvSpPr>
        <p:spPr>
          <a:xfrm>
            <a:off x="1903214" y="2200513"/>
            <a:ext cx="12018050" cy="3068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Flight Controller</a:t>
            </a:r>
            <a:endParaRPr lang="en-US" sz="15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136" y="2788682"/>
            <a:ext cx="1013103" cy="1215747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903214" y="2991207"/>
            <a:ext cx="2532817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DHT11</a:t>
            </a:r>
            <a:endParaRPr lang="en-US" sz="1950" dirty="0"/>
          </a:p>
        </p:txBody>
      </p:sp>
      <p:sp>
        <p:nvSpPr>
          <p:cNvPr id="8" name="Text 4"/>
          <p:cNvSpPr/>
          <p:nvPr/>
        </p:nvSpPr>
        <p:spPr>
          <a:xfrm>
            <a:off x="1903214" y="3416260"/>
            <a:ext cx="12018050" cy="3068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Temp &amp; Humidity</a:t>
            </a:r>
            <a:endParaRPr lang="en-US" sz="15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136" y="4004429"/>
            <a:ext cx="1013103" cy="1215747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903214" y="4206954"/>
            <a:ext cx="2532817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MPU6050</a:t>
            </a:r>
            <a:endParaRPr lang="en-US" sz="1950" dirty="0"/>
          </a:p>
        </p:txBody>
      </p:sp>
      <p:sp>
        <p:nvSpPr>
          <p:cNvPr id="11" name="Text 6"/>
          <p:cNvSpPr/>
          <p:nvPr/>
        </p:nvSpPr>
        <p:spPr>
          <a:xfrm>
            <a:off x="1903214" y="4632007"/>
            <a:ext cx="12018050" cy="3068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Motion Sensor</a:t>
            </a:r>
            <a:endParaRPr lang="en-US" sz="15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136" y="5220176"/>
            <a:ext cx="1013103" cy="1215747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903214" y="5422702"/>
            <a:ext cx="2532817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RF 433 MHz</a:t>
            </a:r>
            <a:endParaRPr lang="en-US" sz="1950" dirty="0"/>
          </a:p>
        </p:txBody>
      </p:sp>
      <p:sp>
        <p:nvSpPr>
          <p:cNvPr id="14" name="Text 8"/>
          <p:cNvSpPr/>
          <p:nvPr/>
        </p:nvSpPr>
        <p:spPr>
          <a:xfrm>
            <a:off x="1903214" y="5847755"/>
            <a:ext cx="12018050" cy="3068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Transmission</a:t>
            </a:r>
            <a:endParaRPr lang="en-US" sz="1550" dirty="0"/>
          </a:p>
        </p:txBody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136" y="6435923"/>
            <a:ext cx="1013103" cy="1215747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1903214" y="6638449"/>
            <a:ext cx="2532817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Power Supply</a:t>
            </a:r>
            <a:endParaRPr lang="en-US" sz="1950" dirty="0"/>
          </a:p>
        </p:txBody>
      </p:sp>
      <p:sp>
        <p:nvSpPr>
          <p:cNvPr id="17" name="Text 10"/>
          <p:cNvSpPr/>
          <p:nvPr/>
        </p:nvSpPr>
        <p:spPr>
          <a:xfrm>
            <a:off x="1903214" y="7063502"/>
            <a:ext cx="12018050" cy="3068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9V Battery</a:t>
            </a:r>
            <a:endParaRPr lang="en-US" sz="15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70923"/>
            <a:ext cx="759975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Key Components Breakdown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833330"/>
            <a:ext cx="1341120" cy="134112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445793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Arduino Uno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4948357"/>
            <a:ext cx="3048000" cy="1451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ATmega328P processor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16 MHz clock speed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Embedded C++ programming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5278" y="2833330"/>
            <a:ext cx="1341120" cy="134112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125278" y="445793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DHT11 Sensor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4125278" y="4948357"/>
            <a:ext cx="3048119" cy="1451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Temperature measurement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Humidity detection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Digital output signal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6884" y="2833330"/>
            <a:ext cx="1341120" cy="134112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456884" y="445793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MPU6050 IMU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7456884" y="4948357"/>
            <a:ext cx="3048119" cy="1451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3-axis accelerometer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3-axis gyroscope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I2C communication protocol</a:t>
            </a:r>
            <a:endParaRPr lang="en-US" sz="17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88491" y="2833330"/>
            <a:ext cx="1341120" cy="1341120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0788491" y="445793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RF Module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10788491" y="4948357"/>
            <a:ext cx="3048119" cy="10887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433 MHz frequency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Real-time telemetry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Wireless data link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39929"/>
            <a:ext cx="670226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Software &amp; Programming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630436" y="2388870"/>
            <a:ext cx="4531876" cy="4500682"/>
          </a:xfrm>
          <a:prstGeom prst="roundRect">
            <a:avLst>
              <a:gd name="adj" fmla="val 3629"/>
            </a:avLst>
          </a:prstGeom>
          <a:solidFill>
            <a:srgbClr val="D2600F"/>
          </a:solidFill>
          <a:ln/>
        </p:spPr>
      </p:sp>
      <p:sp>
        <p:nvSpPr>
          <p:cNvPr id="4" name="Text 2"/>
          <p:cNvSpPr/>
          <p:nvPr/>
        </p:nvSpPr>
        <p:spPr>
          <a:xfrm>
            <a:off x="857250" y="261568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Development Stack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857250" y="3196828"/>
            <a:ext cx="407824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Built with Embedded C++ on Arduino IDE for efficient real-time processing and reliable sensor integration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5559981" y="2644021"/>
            <a:ext cx="2610088" cy="3990380"/>
          </a:xfrm>
          <a:prstGeom prst="roundRect">
            <a:avLst>
              <a:gd name="adj" fmla="val 5605"/>
            </a:avLst>
          </a:prstGeom>
          <a:solidFill>
            <a:srgbClr val="FFF8F0"/>
          </a:solidFill>
          <a:ln w="30480">
            <a:solidFill>
              <a:srgbClr val="E2C8B5"/>
            </a:solidFill>
            <a:prstDash val="solid"/>
          </a:ln>
        </p:spPr>
      </p:sp>
      <p:sp>
        <p:nvSpPr>
          <p:cNvPr id="7" name="Shape 5"/>
          <p:cNvSpPr/>
          <p:nvPr/>
        </p:nvSpPr>
        <p:spPr>
          <a:xfrm>
            <a:off x="5529501" y="2644021"/>
            <a:ext cx="121920" cy="3990380"/>
          </a:xfrm>
          <a:prstGeom prst="roundRect">
            <a:avLst>
              <a:gd name="adj" fmla="val 78139"/>
            </a:avLst>
          </a:prstGeom>
          <a:solidFill>
            <a:srgbClr val="D2600F"/>
          </a:solidFill>
          <a:ln/>
        </p:spPr>
      </p:sp>
      <p:sp>
        <p:nvSpPr>
          <p:cNvPr id="8" name="Text 6"/>
          <p:cNvSpPr/>
          <p:nvPr/>
        </p:nvSpPr>
        <p:spPr>
          <a:xfrm>
            <a:off x="5908715" y="2901315"/>
            <a:ext cx="2004060" cy="1062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I2C Communication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5908715" y="4191119"/>
            <a:ext cx="2004060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Two-wire protocol enables MPU6050 sensor data exchange with minimal pin usage</a:t>
            </a:r>
            <a:endParaRPr lang="en-US" sz="1750" dirty="0"/>
          </a:p>
        </p:txBody>
      </p:sp>
      <p:sp>
        <p:nvSpPr>
          <p:cNvPr id="10" name="Shape 8"/>
          <p:cNvSpPr/>
          <p:nvPr/>
        </p:nvSpPr>
        <p:spPr>
          <a:xfrm>
            <a:off x="8396883" y="2644021"/>
            <a:ext cx="2610207" cy="3990380"/>
          </a:xfrm>
          <a:prstGeom prst="roundRect">
            <a:avLst>
              <a:gd name="adj" fmla="val 5605"/>
            </a:avLst>
          </a:prstGeom>
          <a:solidFill>
            <a:srgbClr val="FFF8F0"/>
          </a:solidFill>
          <a:ln w="30480">
            <a:solidFill>
              <a:srgbClr val="E2C8B5"/>
            </a:solidFill>
            <a:prstDash val="solid"/>
          </a:ln>
        </p:spPr>
      </p:sp>
      <p:sp>
        <p:nvSpPr>
          <p:cNvPr id="11" name="Shape 9"/>
          <p:cNvSpPr/>
          <p:nvPr/>
        </p:nvSpPr>
        <p:spPr>
          <a:xfrm>
            <a:off x="8366403" y="2644021"/>
            <a:ext cx="121920" cy="3990380"/>
          </a:xfrm>
          <a:prstGeom prst="roundRect">
            <a:avLst>
              <a:gd name="adj" fmla="val 78139"/>
            </a:avLst>
          </a:prstGeom>
          <a:solidFill>
            <a:srgbClr val="D2600F"/>
          </a:solidFill>
          <a:ln/>
        </p:spPr>
      </p:sp>
      <p:sp>
        <p:nvSpPr>
          <p:cNvPr id="12" name="Text 10"/>
          <p:cNvSpPr/>
          <p:nvPr/>
        </p:nvSpPr>
        <p:spPr>
          <a:xfrm>
            <a:off x="8745617" y="2901315"/>
            <a:ext cx="200417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1 Hz Sampling Rate</a:t>
            </a:r>
            <a:endParaRPr lang="en-US" sz="2200" dirty="0"/>
          </a:p>
        </p:txBody>
      </p:sp>
      <p:sp>
        <p:nvSpPr>
          <p:cNvPr id="13" name="Text 11"/>
          <p:cNvSpPr/>
          <p:nvPr/>
        </p:nvSpPr>
        <p:spPr>
          <a:xfrm>
            <a:off x="8745617" y="3836789"/>
            <a:ext cx="2004179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Balanced data collection frequency optimizes telemetry bandwidth and battery life</a:t>
            </a:r>
            <a:endParaRPr lang="en-US" sz="1750" dirty="0"/>
          </a:p>
        </p:txBody>
      </p:sp>
      <p:sp>
        <p:nvSpPr>
          <p:cNvPr id="14" name="Shape 12"/>
          <p:cNvSpPr/>
          <p:nvPr/>
        </p:nvSpPr>
        <p:spPr>
          <a:xfrm>
            <a:off x="11233904" y="2644021"/>
            <a:ext cx="2610207" cy="3990380"/>
          </a:xfrm>
          <a:prstGeom prst="roundRect">
            <a:avLst>
              <a:gd name="adj" fmla="val 5605"/>
            </a:avLst>
          </a:prstGeom>
          <a:solidFill>
            <a:srgbClr val="FFF8F0"/>
          </a:solidFill>
          <a:ln w="30480">
            <a:solidFill>
              <a:srgbClr val="E2C8B5"/>
            </a:solidFill>
            <a:prstDash val="solid"/>
          </a:ln>
        </p:spPr>
      </p:sp>
      <p:sp>
        <p:nvSpPr>
          <p:cNvPr id="15" name="Shape 13"/>
          <p:cNvSpPr/>
          <p:nvPr/>
        </p:nvSpPr>
        <p:spPr>
          <a:xfrm>
            <a:off x="11203424" y="2644021"/>
            <a:ext cx="121920" cy="3990380"/>
          </a:xfrm>
          <a:prstGeom prst="roundRect">
            <a:avLst>
              <a:gd name="adj" fmla="val 78139"/>
            </a:avLst>
          </a:prstGeom>
          <a:solidFill>
            <a:srgbClr val="D2600F"/>
          </a:solidFill>
          <a:ln/>
        </p:spPr>
      </p:sp>
      <p:sp>
        <p:nvSpPr>
          <p:cNvPr id="16" name="Text 14"/>
          <p:cNvSpPr/>
          <p:nvPr/>
        </p:nvSpPr>
        <p:spPr>
          <a:xfrm>
            <a:off x="11582638" y="2901315"/>
            <a:ext cx="200417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Structured Packets</a:t>
            </a:r>
            <a:endParaRPr lang="en-US" sz="2200" dirty="0"/>
          </a:p>
        </p:txBody>
      </p:sp>
      <p:sp>
        <p:nvSpPr>
          <p:cNvPr id="17" name="Text 15"/>
          <p:cNvSpPr/>
          <p:nvPr/>
        </p:nvSpPr>
        <p:spPr>
          <a:xfrm>
            <a:off x="11582638" y="3836789"/>
            <a:ext cx="2004179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Formatted telemetry frames include sensor ID, timestamp, and checksum for data integrity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79646" y="675799"/>
            <a:ext cx="4590931" cy="5738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500"/>
              </a:lnSpc>
              <a:buNone/>
            </a:pPr>
            <a:r>
              <a:rPr lang="en-US" sz="360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Working Mechanism</a:t>
            </a:r>
            <a:endParaRPr lang="en-US" sz="3600" dirty="0"/>
          </a:p>
        </p:txBody>
      </p:sp>
      <p:sp>
        <p:nvSpPr>
          <p:cNvPr id="3" name="Shape 1"/>
          <p:cNvSpPr/>
          <p:nvPr/>
        </p:nvSpPr>
        <p:spPr>
          <a:xfrm>
            <a:off x="7303651" y="1546979"/>
            <a:ext cx="22860" cy="5308163"/>
          </a:xfrm>
          <a:prstGeom prst="roundRect">
            <a:avLst>
              <a:gd name="adj" fmla="val 337394"/>
            </a:avLst>
          </a:prstGeom>
          <a:solidFill>
            <a:srgbClr val="E2C8B5"/>
          </a:solidFill>
          <a:ln/>
        </p:spPr>
      </p:sp>
      <p:sp>
        <p:nvSpPr>
          <p:cNvPr id="4" name="Shape 2"/>
          <p:cNvSpPr/>
          <p:nvPr/>
        </p:nvSpPr>
        <p:spPr>
          <a:xfrm>
            <a:off x="6580465" y="1742123"/>
            <a:ext cx="550902" cy="22860"/>
          </a:xfrm>
          <a:prstGeom prst="roundRect">
            <a:avLst>
              <a:gd name="adj" fmla="val 337394"/>
            </a:avLst>
          </a:prstGeom>
          <a:solidFill>
            <a:srgbClr val="E2C8B5"/>
          </a:solidFill>
          <a:ln/>
        </p:spPr>
      </p:sp>
      <p:sp>
        <p:nvSpPr>
          <p:cNvPr id="5" name="Shape 3"/>
          <p:cNvSpPr/>
          <p:nvPr/>
        </p:nvSpPr>
        <p:spPr>
          <a:xfrm>
            <a:off x="7108508" y="1546979"/>
            <a:ext cx="413147" cy="413147"/>
          </a:xfrm>
          <a:prstGeom prst="roundRect">
            <a:avLst>
              <a:gd name="adj" fmla="val 18668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7177385" y="1581448"/>
            <a:ext cx="275392" cy="3442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50"/>
              </a:lnSpc>
              <a:buNone/>
            </a:pPr>
            <a:r>
              <a:rPr lang="en-US" sz="215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1</a:t>
            </a:r>
            <a:endParaRPr lang="en-US" sz="2150" dirty="0"/>
          </a:p>
        </p:txBody>
      </p:sp>
      <p:sp>
        <p:nvSpPr>
          <p:cNvPr id="7" name="Text 5"/>
          <p:cNvSpPr/>
          <p:nvPr/>
        </p:nvSpPr>
        <p:spPr>
          <a:xfrm>
            <a:off x="4101584" y="1610082"/>
            <a:ext cx="2295406" cy="2869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Power ON</a:t>
            </a:r>
            <a:endParaRPr lang="en-US" sz="1800" dirty="0"/>
          </a:p>
        </p:txBody>
      </p:sp>
      <p:sp>
        <p:nvSpPr>
          <p:cNvPr id="8" name="Text 6"/>
          <p:cNvSpPr/>
          <p:nvPr/>
        </p:nvSpPr>
        <p:spPr>
          <a:xfrm>
            <a:off x="979646" y="1986201"/>
            <a:ext cx="5417344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050"/>
              </a:lnSpc>
              <a:buNone/>
            </a:pPr>
            <a:r>
              <a:rPr lang="en-US" sz="14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System initialization and voltage regulation check</a:t>
            </a:r>
            <a:endParaRPr lang="en-US" sz="1400" dirty="0"/>
          </a:p>
        </p:txBody>
      </p:sp>
      <p:sp>
        <p:nvSpPr>
          <p:cNvPr id="9" name="Shape 7"/>
          <p:cNvSpPr/>
          <p:nvPr/>
        </p:nvSpPr>
        <p:spPr>
          <a:xfrm>
            <a:off x="7498794" y="2773918"/>
            <a:ext cx="550902" cy="22860"/>
          </a:xfrm>
          <a:prstGeom prst="roundRect">
            <a:avLst>
              <a:gd name="adj" fmla="val 337394"/>
            </a:avLst>
          </a:prstGeom>
          <a:solidFill>
            <a:srgbClr val="E2C8B5"/>
          </a:solidFill>
          <a:ln/>
        </p:spPr>
      </p:sp>
      <p:sp>
        <p:nvSpPr>
          <p:cNvPr id="10" name="Shape 8"/>
          <p:cNvSpPr/>
          <p:nvPr/>
        </p:nvSpPr>
        <p:spPr>
          <a:xfrm>
            <a:off x="7108508" y="2578775"/>
            <a:ext cx="413147" cy="413147"/>
          </a:xfrm>
          <a:prstGeom prst="roundRect">
            <a:avLst>
              <a:gd name="adj" fmla="val 18668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7177385" y="2613243"/>
            <a:ext cx="275392" cy="3442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50"/>
              </a:lnSpc>
              <a:buNone/>
            </a:pPr>
            <a:r>
              <a:rPr lang="en-US" sz="215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2</a:t>
            </a:r>
            <a:endParaRPr lang="en-US" sz="2150" dirty="0"/>
          </a:p>
        </p:txBody>
      </p:sp>
      <p:sp>
        <p:nvSpPr>
          <p:cNvPr id="12" name="Text 10"/>
          <p:cNvSpPr/>
          <p:nvPr/>
        </p:nvSpPr>
        <p:spPr>
          <a:xfrm>
            <a:off x="8233172" y="2641878"/>
            <a:ext cx="2295406" cy="2869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Sensor Init</a:t>
            </a:r>
            <a:endParaRPr lang="en-US" sz="1800" dirty="0"/>
          </a:p>
        </p:txBody>
      </p:sp>
      <p:sp>
        <p:nvSpPr>
          <p:cNvPr id="13" name="Text 11"/>
          <p:cNvSpPr/>
          <p:nvPr/>
        </p:nvSpPr>
        <p:spPr>
          <a:xfrm>
            <a:off x="8233172" y="3017996"/>
            <a:ext cx="5417463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4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DHT11 and MPU6050 calibration and communication test</a:t>
            </a:r>
            <a:endParaRPr lang="en-US" sz="1400" dirty="0"/>
          </a:p>
        </p:txBody>
      </p:sp>
      <p:sp>
        <p:nvSpPr>
          <p:cNvPr id="14" name="Shape 12"/>
          <p:cNvSpPr/>
          <p:nvPr/>
        </p:nvSpPr>
        <p:spPr>
          <a:xfrm>
            <a:off x="6580465" y="3688556"/>
            <a:ext cx="550902" cy="22860"/>
          </a:xfrm>
          <a:prstGeom prst="roundRect">
            <a:avLst>
              <a:gd name="adj" fmla="val 337394"/>
            </a:avLst>
          </a:prstGeom>
          <a:solidFill>
            <a:srgbClr val="E2C8B5"/>
          </a:solidFill>
          <a:ln/>
        </p:spPr>
      </p:sp>
      <p:sp>
        <p:nvSpPr>
          <p:cNvPr id="15" name="Shape 13"/>
          <p:cNvSpPr/>
          <p:nvPr/>
        </p:nvSpPr>
        <p:spPr>
          <a:xfrm>
            <a:off x="7108508" y="3493413"/>
            <a:ext cx="413147" cy="413147"/>
          </a:xfrm>
          <a:prstGeom prst="roundRect">
            <a:avLst>
              <a:gd name="adj" fmla="val 18668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7177385" y="3527881"/>
            <a:ext cx="275392" cy="3442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50"/>
              </a:lnSpc>
              <a:buNone/>
            </a:pPr>
            <a:r>
              <a:rPr lang="en-US" sz="215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3</a:t>
            </a:r>
            <a:endParaRPr lang="en-US" sz="2150" dirty="0"/>
          </a:p>
        </p:txBody>
      </p:sp>
      <p:sp>
        <p:nvSpPr>
          <p:cNvPr id="17" name="Text 15"/>
          <p:cNvSpPr/>
          <p:nvPr/>
        </p:nvSpPr>
        <p:spPr>
          <a:xfrm>
            <a:off x="4101584" y="3556516"/>
            <a:ext cx="2295406" cy="2869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Data Acquisition</a:t>
            </a:r>
            <a:endParaRPr lang="en-US" sz="1800" dirty="0"/>
          </a:p>
        </p:txBody>
      </p:sp>
      <p:sp>
        <p:nvSpPr>
          <p:cNvPr id="18" name="Text 16"/>
          <p:cNvSpPr/>
          <p:nvPr/>
        </p:nvSpPr>
        <p:spPr>
          <a:xfrm>
            <a:off x="979646" y="3932634"/>
            <a:ext cx="5417344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050"/>
              </a:lnSpc>
              <a:buNone/>
            </a:pPr>
            <a:r>
              <a:rPr lang="en-US" sz="14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Environmental and motion parameters sampled continuously</a:t>
            </a:r>
            <a:endParaRPr lang="en-US" sz="1400" dirty="0"/>
          </a:p>
        </p:txBody>
      </p:sp>
      <p:sp>
        <p:nvSpPr>
          <p:cNvPr id="19" name="Shape 17"/>
          <p:cNvSpPr/>
          <p:nvPr/>
        </p:nvSpPr>
        <p:spPr>
          <a:xfrm>
            <a:off x="7498794" y="4603313"/>
            <a:ext cx="550902" cy="22860"/>
          </a:xfrm>
          <a:prstGeom prst="roundRect">
            <a:avLst>
              <a:gd name="adj" fmla="val 337394"/>
            </a:avLst>
          </a:prstGeom>
          <a:solidFill>
            <a:srgbClr val="E2C8B5"/>
          </a:solidFill>
          <a:ln/>
        </p:spPr>
      </p:sp>
      <p:sp>
        <p:nvSpPr>
          <p:cNvPr id="20" name="Shape 18"/>
          <p:cNvSpPr/>
          <p:nvPr/>
        </p:nvSpPr>
        <p:spPr>
          <a:xfrm>
            <a:off x="7108508" y="4408170"/>
            <a:ext cx="413147" cy="413147"/>
          </a:xfrm>
          <a:prstGeom prst="roundRect">
            <a:avLst>
              <a:gd name="adj" fmla="val 18668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21" name="Text 19"/>
          <p:cNvSpPr/>
          <p:nvPr/>
        </p:nvSpPr>
        <p:spPr>
          <a:xfrm>
            <a:off x="7177385" y="4442639"/>
            <a:ext cx="275392" cy="3442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50"/>
              </a:lnSpc>
              <a:buNone/>
            </a:pPr>
            <a:r>
              <a:rPr lang="en-US" sz="215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4</a:t>
            </a:r>
            <a:endParaRPr lang="en-US" sz="2150" dirty="0"/>
          </a:p>
        </p:txBody>
      </p:sp>
      <p:sp>
        <p:nvSpPr>
          <p:cNvPr id="22" name="Text 20"/>
          <p:cNvSpPr/>
          <p:nvPr/>
        </p:nvSpPr>
        <p:spPr>
          <a:xfrm>
            <a:off x="8233172" y="4471273"/>
            <a:ext cx="2295406" cy="2869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Processing</a:t>
            </a:r>
            <a:endParaRPr lang="en-US" sz="1800" dirty="0"/>
          </a:p>
        </p:txBody>
      </p:sp>
      <p:sp>
        <p:nvSpPr>
          <p:cNvPr id="23" name="Text 21"/>
          <p:cNvSpPr/>
          <p:nvPr/>
        </p:nvSpPr>
        <p:spPr>
          <a:xfrm>
            <a:off x="8233172" y="4847392"/>
            <a:ext cx="5417463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4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Digital filtering and packet formatting in real-time</a:t>
            </a:r>
            <a:endParaRPr lang="en-US" sz="1400" dirty="0"/>
          </a:p>
        </p:txBody>
      </p:sp>
      <p:sp>
        <p:nvSpPr>
          <p:cNvPr id="24" name="Shape 22"/>
          <p:cNvSpPr/>
          <p:nvPr/>
        </p:nvSpPr>
        <p:spPr>
          <a:xfrm>
            <a:off x="6580465" y="5518071"/>
            <a:ext cx="550902" cy="22860"/>
          </a:xfrm>
          <a:prstGeom prst="roundRect">
            <a:avLst>
              <a:gd name="adj" fmla="val 337394"/>
            </a:avLst>
          </a:prstGeom>
          <a:solidFill>
            <a:srgbClr val="E2C8B5"/>
          </a:solidFill>
          <a:ln/>
        </p:spPr>
      </p:sp>
      <p:sp>
        <p:nvSpPr>
          <p:cNvPr id="25" name="Shape 23"/>
          <p:cNvSpPr/>
          <p:nvPr/>
        </p:nvSpPr>
        <p:spPr>
          <a:xfrm>
            <a:off x="7108508" y="5322927"/>
            <a:ext cx="413147" cy="413147"/>
          </a:xfrm>
          <a:prstGeom prst="roundRect">
            <a:avLst>
              <a:gd name="adj" fmla="val 18668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26" name="Text 24"/>
          <p:cNvSpPr/>
          <p:nvPr/>
        </p:nvSpPr>
        <p:spPr>
          <a:xfrm>
            <a:off x="7177385" y="5357396"/>
            <a:ext cx="275392" cy="3442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50"/>
              </a:lnSpc>
              <a:buNone/>
            </a:pPr>
            <a:r>
              <a:rPr lang="en-US" sz="215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5</a:t>
            </a:r>
            <a:endParaRPr lang="en-US" sz="2150" dirty="0"/>
          </a:p>
        </p:txBody>
      </p:sp>
      <p:sp>
        <p:nvSpPr>
          <p:cNvPr id="27" name="Text 25"/>
          <p:cNvSpPr/>
          <p:nvPr/>
        </p:nvSpPr>
        <p:spPr>
          <a:xfrm>
            <a:off x="4101584" y="5386030"/>
            <a:ext cx="2295406" cy="2869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Transmission</a:t>
            </a:r>
            <a:endParaRPr lang="en-US" sz="1800" dirty="0"/>
          </a:p>
        </p:txBody>
      </p:sp>
      <p:sp>
        <p:nvSpPr>
          <p:cNvPr id="28" name="Text 26"/>
          <p:cNvSpPr/>
          <p:nvPr/>
        </p:nvSpPr>
        <p:spPr>
          <a:xfrm>
            <a:off x="979646" y="5762149"/>
            <a:ext cx="5417344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050"/>
              </a:lnSpc>
              <a:buNone/>
            </a:pPr>
            <a:r>
              <a:rPr lang="en-US" sz="14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RF module broadcasts telemetry to ground station</a:t>
            </a:r>
            <a:endParaRPr lang="en-US" sz="1400" dirty="0"/>
          </a:p>
        </p:txBody>
      </p:sp>
      <p:sp>
        <p:nvSpPr>
          <p:cNvPr id="29" name="Text 27"/>
          <p:cNvSpPr/>
          <p:nvPr/>
        </p:nvSpPr>
        <p:spPr>
          <a:xfrm>
            <a:off x="979646" y="7022306"/>
            <a:ext cx="12670988" cy="5314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4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complete cycle executes every second, creating a continuous stream of atmospheric and motion data from launch through recovery. This automated workflow requires no operator intervention during flight.</a:t>
            </a:r>
            <a:endParaRPr lang="en-US" sz="14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3898" y="683181"/>
            <a:ext cx="5028128" cy="6284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900"/>
              </a:lnSpc>
              <a:buNone/>
            </a:pPr>
            <a:r>
              <a:rPr lang="en-US" sz="395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Deployment &amp; Safety</a:t>
            </a:r>
            <a:endParaRPr lang="en-US" sz="39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32290" y="1779627"/>
            <a:ext cx="5566172" cy="556617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9625013" y="2137053"/>
            <a:ext cx="2514005" cy="3143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Drop System</a:t>
            </a:r>
            <a:endParaRPr lang="en-US" sz="1950" dirty="0"/>
          </a:p>
        </p:txBody>
      </p:sp>
      <p:sp>
        <p:nvSpPr>
          <p:cNvPr id="5" name="Text 2"/>
          <p:cNvSpPr/>
          <p:nvPr/>
        </p:nvSpPr>
        <p:spPr>
          <a:xfrm>
            <a:off x="9625013" y="2629614"/>
            <a:ext cx="4308991" cy="9104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5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Drone-based aerial deployment provides controlled release altitude and consistent initial conditions for testing.</a:t>
            </a:r>
            <a:endParaRPr lang="en-US" sz="1550" dirty="0"/>
          </a:p>
        </p:txBody>
      </p:sp>
      <p:sp>
        <p:nvSpPr>
          <p:cNvPr id="6" name="Text 3"/>
          <p:cNvSpPr/>
          <p:nvPr/>
        </p:nvSpPr>
        <p:spPr>
          <a:xfrm>
            <a:off x="9625013" y="3718322"/>
            <a:ext cx="2514005" cy="3143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Controlled Descent</a:t>
            </a:r>
            <a:endParaRPr lang="en-US" sz="1950" dirty="0"/>
          </a:p>
        </p:txBody>
      </p:sp>
      <p:sp>
        <p:nvSpPr>
          <p:cNvPr id="7" name="Text 4"/>
          <p:cNvSpPr/>
          <p:nvPr/>
        </p:nvSpPr>
        <p:spPr>
          <a:xfrm>
            <a:off x="9625013" y="4210883"/>
            <a:ext cx="4308991" cy="9104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5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Parachute system ensures safe descent velocity while maintaining stable orientation for continuous sensor readings.</a:t>
            </a:r>
            <a:endParaRPr lang="en-US" sz="1550" dirty="0"/>
          </a:p>
        </p:txBody>
      </p:sp>
      <p:sp>
        <p:nvSpPr>
          <p:cNvPr id="8" name="Text 5"/>
          <p:cNvSpPr/>
          <p:nvPr/>
        </p:nvSpPr>
        <p:spPr>
          <a:xfrm>
            <a:off x="9625013" y="5299591"/>
            <a:ext cx="2514005" cy="3143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Impact Protection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9625013" y="5792153"/>
            <a:ext cx="4308991" cy="12139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5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Foam padding and cylindrical enclosure protect electronics during landing. Secured component mounting prevents internal damage from deceleration forces.</a:t>
            </a:r>
            <a:endParaRPr lang="en-US" sz="15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4384" y="631150"/>
            <a:ext cx="5974437" cy="7003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Challenges &amp; Solutions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784384" y="1885117"/>
            <a:ext cx="2801541" cy="3501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Technical Challenges</a:t>
            </a:r>
            <a:endParaRPr lang="en-US" sz="2200" dirty="0"/>
          </a:p>
        </p:txBody>
      </p:sp>
      <p:sp>
        <p:nvSpPr>
          <p:cNvPr id="4" name="Shape 2"/>
          <p:cNvSpPr/>
          <p:nvPr/>
        </p:nvSpPr>
        <p:spPr>
          <a:xfrm>
            <a:off x="784384" y="2484358"/>
            <a:ext cx="3017996" cy="2499955"/>
          </a:xfrm>
          <a:prstGeom prst="roundRect">
            <a:avLst>
              <a:gd name="adj" fmla="val 3765"/>
            </a:avLst>
          </a:prstGeom>
          <a:solidFill>
            <a:srgbClr val="FFF8F0"/>
          </a:solidFill>
          <a:ln w="30480">
            <a:solidFill>
              <a:srgbClr val="E2C8B5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1038939" y="2738914"/>
            <a:ext cx="2508885" cy="7003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Signal Interference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038939" y="3660696"/>
            <a:ext cx="2508885" cy="10690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Environmental RF noise affects telemetry reliability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4023836" y="2484358"/>
            <a:ext cx="3017996" cy="2499955"/>
          </a:xfrm>
          <a:prstGeom prst="roundRect">
            <a:avLst>
              <a:gd name="adj" fmla="val 3765"/>
            </a:avLst>
          </a:prstGeom>
          <a:solidFill>
            <a:srgbClr val="FFF8F0"/>
          </a:solidFill>
          <a:ln w="30480">
            <a:solidFill>
              <a:srgbClr val="E2C8B5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4278392" y="2738914"/>
            <a:ext cx="2508885" cy="3501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Sensor Noise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4278392" y="3310533"/>
            <a:ext cx="2508885" cy="712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Vibration introduces measurement errors</a:t>
            </a:r>
            <a:endParaRPr lang="en-US" sz="1750" dirty="0"/>
          </a:p>
        </p:txBody>
      </p:sp>
      <p:sp>
        <p:nvSpPr>
          <p:cNvPr id="10" name="Shape 8"/>
          <p:cNvSpPr/>
          <p:nvPr/>
        </p:nvSpPr>
        <p:spPr>
          <a:xfrm>
            <a:off x="784384" y="5205770"/>
            <a:ext cx="3017996" cy="2143601"/>
          </a:xfrm>
          <a:prstGeom prst="roundRect">
            <a:avLst>
              <a:gd name="adj" fmla="val 4391"/>
            </a:avLst>
          </a:prstGeom>
          <a:solidFill>
            <a:srgbClr val="FFF8F0"/>
          </a:solidFill>
          <a:ln w="30480">
            <a:solidFill>
              <a:srgbClr val="E2C8B5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1038939" y="5460325"/>
            <a:ext cx="2508885" cy="3501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Power Stability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1038939" y="6031944"/>
            <a:ext cx="2508885" cy="712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Voltage fluctuations impact sensor accuracy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4023836" y="5205770"/>
            <a:ext cx="3017996" cy="2143601"/>
          </a:xfrm>
          <a:prstGeom prst="roundRect">
            <a:avLst>
              <a:gd name="adj" fmla="val 4391"/>
            </a:avLst>
          </a:prstGeom>
          <a:solidFill>
            <a:srgbClr val="FFF8F0"/>
          </a:solidFill>
          <a:ln w="30480">
            <a:solidFill>
              <a:srgbClr val="E2C8B5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4278392" y="5460325"/>
            <a:ext cx="2508885" cy="7003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Structural Integrity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4278392" y="6382107"/>
            <a:ext cx="2508885" cy="712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Component mounting under flight stress</a:t>
            </a: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7596187" y="1885117"/>
            <a:ext cx="2919651" cy="3501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Engineering Solutions</a:t>
            </a:r>
            <a:endParaRPr lang="en-US" sz="2200" dirty="0"/>
          </a:p>
        </p:txBody>
      </p:sp>
      <p:sp>
        <p:nvSpPr>
          <p:cNvPr id="17" name="Shape 15"/>
          <p:cNvSpPr/>
          <p:nvPr/>
        </p:nvSpPr>
        <p:spPr>
          <a:xfrm>
            <a:off x="7596187" y="2484358"/>
            <a:ext cx="3017996" cy="2454235"/>
          </a:xfrm>
          <a:prstGeom prst="roundRect">
            <a:avLst>
              <a:gd name="adj" fmla="val 3836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18" name="Text 16"/>
          <p:cNvSpPr/>
          <p:nvPr/>
        </p:nvSpPr>
        <p:spPr>
          <a:xfrm>
            <a:off x="7827883" y="2716054"/>
            <a:ext cx="2554605" cy="7003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Antenna Optimization</a:t>
            </a:r>
            <a:endParaRPr lang="en-US" sz="2200" dirty="0"/>
          </a:p>
        </p:txBody>
      </p:sp>
      <p:sp>
        <p:nvSpPr>
          <p:cNvPr id="19" name="Text 17"/>
          <p:cNvSpPr/>
          <p:nvPr/>
        </p:nvSpPr>
        <p:spPr>
          <a:xfrm>
            <a:off x="7827883" y="3637836"/>
            <a:ext cx="2554605" cy="10690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Quarter-wave antenna tuning improves signal strength</a:t>
            </a:r>
            <a:endParaRPr lang="en-US" sz="1750" dirty="0"/>
          </a:p>
        </p:txBody>
      </p:sp>
      <p:sp>
        <p:nvSpPr>
          <p:cNvPr id="20" name="Shape 18"/>
          <p:cNvSpPr/>
          <p:nvPr/>
        </p:nvSpPr>
        <p:spPr>
          <a:xfrm>
            <a:off x="10835640" y="2484358"/>
            <a:ext cx="3017996" cy="2454235"/>
          </a:xfrm>
          <a:prstGeom prst="roundRect">
            <a:avLst>
              <a:gd name="adj" fmla="val 3836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21" name="Text 19"/>
          <p:cNvSpPr/>
          <p:nvPr/>
        </p:nvSpPr>
        <p:spPr>
          <a:xfrm>
            <a:off x="11067336" y="2716054"/>
            <a:ext cx="2554605" cy="3501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Data Averaging</a:t>
            </a:r>
            <a:endParaRPr lang="en-US" sz="2200" dirty="0"/>
          </a:p>
        </p:txBody>
      </p:sp>
      <p:sp>
        <p:nvSpPr>
          <p:cNvPr id="22" name="Text 20"/>
          <p:cNvSpPr/>
          <p:nvPr/>
        </p:nvSpPr>
        <p:spPr>
          <a:xfrm>
            <a:off x="11067336" y="3287673"/>
            <a:ext cx="2554605" cy="712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Moving average filter reduces noise artifacts</a:t>
            </a:r>
            <a:endParaRPr lang="en-US" sz="1750" dirty="0"/>
          </a:p>
        </p:txBody>
      </p:sp>
      <p:sp>
        <p:nvSpPr>
          <p:cNvPr id="23" name="Shape 21"/>
          <p:cNvSpPr/>
          <p:nvPr/>
        </p:nvSpPr>
        <p:spPr>
          <a:xfrm>
            <a:off x="7596187" y="5160050"/>
            <a:ext cx="3017996" cy="2104073"/>
          </a:xfrm>
          <a:prstGeom prst="roundRect">
            <a:avLst>
              <a:gd name="adj" fmla="val 4474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24" name="Text 22"/>
          <p:cNvSpPr/>
          <p:nvPr/>
        </p:nvSpPr>
        <p:spPr>
          <a:xfrm>
            <a:off x="7827883" y="5391745"/>
            <a:ext cx="2554605" cy="3501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Voltage Regulation</a:t>
            </a:r>
            <a:endParaRPr lang="en-US" sz="2200" dirty="0"/>
          </a:p>
        </p:txBody>
      </p:sp>
      <p:sp>
        <p:nvSpPr>
          <p:cNvPr id="25" name="Text 23"/>
          <p:cNvSpPr/>
          <p:nvPr/>
        </p:nvSpPr>
        <p:spPr>
          <a:xfrm>
            <a:off x="7827883" y="5963364"/>
            <a:ext cx="2554605" cy="10690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Linear regulator maintains stable 5V supply</a:t>
            </a:r>
            <a:endParaRPr lang="en-US" sz="1750" dirty="0"/>
          </a:p>
        </p:txBody>
      </p:sp>
      <p:sp>
        <p:nvSpPr>
          <p:cNvPr id="26" name="Shape 24"/>
          <p:cNvSpPr/>
          <p:nvPr/>
        </p:nvSpPr>
        <p:spPr>
          <a:xfrm>
            <a:off x="10835640" y="5160050"/>
            <a:ext cx="3017996" cy="2104073"/>
          </a:xfrm>
          <a:prstGeom prst="roundRect">
            <a:avLst>
              <a:gd name="adj" fmla="val 4474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27" name="Text 25"/>
          <p:cNvSpPr/>
          <p:nvPr/>
        </p:nvSpPr>
        <p:spPr>
          <a:xfrm>
            <a:off x="11067336" y="5391745"/>
            <a:ext cx="2554605" cy="3501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Secured Mounting</a:t>
            </a:r>
            <a:endParaRPr lang="en-US" sz="2200" dirty="0"/>
          </a:p>
        </p:txBody>
      </p:sp>
      <p:sp>
        <p:nvSpPr>
          <p:cNvPr id="28" name="Text 26"/>
          <p:cNvSpPr/>
          <p:nvPr/>
        </p:nvSpPr>
        <p:spPr>
          <a:xfrm>
            <a:off x="11067336" y="5963364"/>
            <a:ext cx="2554605" cy="10690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Hot glue and mechanical fasteners prevent movement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2026-02-12T10:28:52Z</dcterms:created>
  <dcterms:modified xsi:type="dcterms:W3CDTF">2026-02-12T10:28:52Z</dcterms:modified>
</cp:coreProperties>
</file>